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1" r:id="rId12"/>
    <p:sldId id="265" r:id="rId13"/>
    <p:sldId id="267" r:id="rId14"/>
    <p:sldId id="268" r:id="rId15"/>
    <p:sldId id="269" r:id="rId16"/>
    <p:sldId id="270" r:id="rId17"/>
    <p:sldId id="273" r:id="rId18"/>
    <p:sldId id="275" r:id="rId19"/>
    <p:sldId id="274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C90B7-EE12-43C8-8128-F7D2EBC6DF8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9C0-3346-41D9-8CA3-3A0C104E5A5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5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CycleGAN</a:t>
            </a:r>
            <a:r>
              <a:rPr lang="en-GB" dirty="0"/>
              <a:t> é pixel-wise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same also for the identity loss, instead of F(G(X)) we will have F(X)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3.jpg"/><Relationship Id="rId7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3.jpg"/><Relationship Id="rId5" Type="http://schemas.openxmlformats.org/officeDocument/2006/relationships/image" Target="../media/image25.jpg"/><Relationship Id="rId10" Type="http://schemas.openxmlformats.org/officeDocument/2006/relationships/image" Target="../media/image12.jpg"/><Relationship Id="rId4" Type="http://schemas.openxmlformats.org/officeDocument/2006/relationships/image" Target="../media/image24.jpg"/><Relationship Id="rId9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microsoft.com/office/2007/relationships/hdphoto" Target="../media/hdphoto4.wdp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12" Type="http://schemas.openxmlformats.org/officeDocument/2006/relationships/image" Target="../media/image3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8.jpg"/><Relationship Id="rId5" Type="http://schemas.openxmlformats.org/officeDocument/2006/relationships/image" Target="../media/image25.jpg"/><Relationship Id="rId15" Type="http://schemas.openxmlformats.org/officeDocument/2006/relationships/image" Target="../media/image13.jpg"/><Relationship Id="rId10" Type="http://schemas.microsoft.com/office/2007/relationships/hdphoto" Target="../media/hdphoto3.wdp"/><Relationship Id="rId4" Type="http://schemas.openxmlformats.org/officeDocument/2006/relationships/image" Target="../media/image24.jpg"/><Relationship Id="rId9" Type="http://schemas.openxmlformats.org/officeDocument/2006/relationships/image" Target="../media/image31.png"/><Relationship Id="rId1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2.jpg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12" Type="http://schemas.openxmlformats.org/officeDocument/2006/relationships/image" Target="../media/image1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8.jpg"/><Relationship Id="rId5" Type="http://schemas.openxmlformats.org/officeDocument/2006/relationships/image" Target="../media/image25.jpg"/><Relationship Id="rId15" Type="http://schemas.openxmlformats.org/officeDocument/2006/relationships/image" Target="../media/image33.png"/><Relationship Id="rId10" Type="http://schemas.microsoft.com/office/2007/relationships/hdphoto" Target="../media/hdphoto3.wdp"/><Relationship Id="rId4" Type="http://schemas.openxmlformats.org/officeDocument/2006/relationships/image" Target="../media/image24.jpg"/><Relationship Id="rId9" Type="http://schemas.openxmlformats.org/officeDocument/2006/relationships/image" Target="../media/image31.png"/><Relationship Id="rId1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34.png"/><Relationship Id="rId3" Type="http://schemas.openxmlformats.org/officeDocument/2006/relationships/image" Target="../media/image19.jpg"/><Relationship Id="rId7" Type="http://schemas.openxmlformats.org/officeDocument/2006/relationships/image" Target="../media/image15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12.jpg"/><Relationship Id="rId5" Type="http://schemas.openxmlformats.org/officeDocument/2006/relationships/image" Target="../media/image24.jpg"/><Relationship Id="rId10" Type="http://schemas.openxmlformats.org/officeDocument/2006/relationships/image" Target="../media/image11.jpg"/><Relationship Id="rId4" Type="http://schemas.openxmlformats.org/officeDocument/2006/relationships/image" Target="../media/image23.jpg"/><Relationship Id="rId9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3.jpg"/><Relationship Id="rId7" Type="http://schemas.openxmlformats.org/officeDocument/2006/relationships/image" Target="../media/image1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5.jpg"/><Relationship Id="rId10" Type="http://schemas.openxmlformats.org/officeDocument/2006/relationships/image" Target="../media/image35.png"/><Relationship Id="rId4" Type="http://schemas.openxmlformats.org/officeDocument/2006/relationships/image" Target="../media/image24.jpg"/><Relationship Id="rId9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9946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9AB49D-C461-7332-A8BE-55FDCFBEC096}"/>
              </a:ext>
            </a:extLst>
          </p:cNvPr>
          <p:cNvSpPr txBox="1"/>
          <p:nvPr/>
        </p:nvSpPr>
        <p:spPr>
          <a:xfrm>
            <a:off x="624347" y="3608355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Discriminator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7C47D0-B81C-40E3-5DD0-D576C8D8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16" y="2008280"/>
            <a:ext cx="2930529" cy="11770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98E242-D0A6-6008-B090-F73FC693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4216527"/>
            <a:ext cx="4708408" cy="15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8170816" y="1638948"/>
            <a:ext cx="245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ResNet</a:t>
            </a:r>
            <a:r>
              <a:rPr lang="en-GB" dirty="0">
                <a:solidFill>
                  <a:schemeClr val="bg1"/>
                </a:solidFill>
              </a:rPr>
              <a:t> Residual Block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08E957-9930-A59D-63E1-17083476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1712187"/>
            <a:ext cx="5984509" cy="14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306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33287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46466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6160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30796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314280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91767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66407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2886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41367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48506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425160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3836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</p:spTree>
    <p:extLst>
      <p:ext uri="{BB962C8B-B14F-4D97-AF65-F5344CB8AC3E}">
        <p14:creationId xmlns:p14="http://schemas.microsoft.com/office/powerpoint/2010/main" val="412447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33287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46466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6160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30796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3142805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91767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66407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28865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41367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48506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425160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3836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</p:spTree>
    <p:extLst>
      <p:ext uri="{BB962C8B-B14F-4D97-AF65-F5344CB8AC3E}">
        <p14:creationId xmlns:p14="http://schemas.microsoft.com/office/powerpoint/2010/main" val="2263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333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Adversarial Loss 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66700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34933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13886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9360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77724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36055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797665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43929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798596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594191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798596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8845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070377"/>
            <a:ext cx="4282547" cy="207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21004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21004"/>
            <a:ext cx="458864" cy="1952662"/>
            <a:chOff x="3778188" y="2620756"/>
            <a:chExt cx="458864" cy="1952662"/>
          </a:xfrm>
          <a:noFill/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  <a:grpFill/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  <a:grpFill/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465956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070377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798596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44232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50822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50821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96902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68401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03689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52536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465958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465957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60707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896543"/>
            <a:ext cx="1924003" cy="180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896543"/>
            <a:ext cx="36000" cy="36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69777" y="1896005"/>
            <a:ext cx="529689" cy="566766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52084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52083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16144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3030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06625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21762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90955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274439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51926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26565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53045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3829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08665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5319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3985256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344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909728" y="202757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0871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3203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/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ℒ𝒮𝒢𝒜𝒩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1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50589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74125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5307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332797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21691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7524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83685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83121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83778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63338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83778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92371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10956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6019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6019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50514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10956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83778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8342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9001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9001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43609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70759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4288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9172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50515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50514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9989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935736"/>
            <a:ext cx="1924003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93573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42778" y="1908197"/>
            <a:ext cx="547688" cy="602765"/>
          </a:xfrm>
          <a:prstGeom prst="curvedConnector2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9127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9127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55336"/>
            <a:ext cx="544714" cy="52716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6949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10544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2568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94874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278358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55845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30485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56964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7748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12584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9238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02444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736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11921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4790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7122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6C0E5F8-6A32-5A88-2422-2DAE24D164A1}"/>
              </a:ext>
            </a:extLst>
          </p:cNvPr>
          <p:cNvGrpSpPr/>
          <p:nvPr/>
        </p:nvGrpSpPr>
        <p:grpSpPr>
          <a:xfrm>
            <a:off x="2246102" y="4212858"/>
            <a:ext cx="956986" cy="580269"/>
            <a:chOff x="1927503" y="4569014"/>
            <a:chExt cx="921093" cy="580269"/>
          </a:xfrm>
        </p:grpSpPr>
        <p:sp>
          <p:nvSpPr>
            <p:cNvPr id="10" name="Freccia circolare in su 9">
              <a:extLst>
                <a:ext uri="{FF2B5EF4-FFF2-40B4-BE49-F238E27FC236}">
                  <a16:creationId xmlns:a16="http://schemas.microsoft.com/office/drawing/2014/main" id="{A0182EAB-5766-5557-0C12-D9E5C9FA8F4C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Freccia circolare in su 11">
              <a:extLst>
                <a:ext uri="{FF2B5EF4-FFF2-40B4-BE49-F238E27FC236}">
                  <a16:creationId xmlns:a16="http://schemas.microsoft.com/office/drawing/2014/main" id="{F31E12A0-8F69-EAC6-196A-C2E9138C1065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AF6730-22B6-9F76-91EA-848EEE4F6366}"/>
              </a:ext>
            </a:extLst>
          </p:cNvPr>
          <p:cNvGrpSpPr/>
          <p:nvPr/>
        </p:nvGrpSpPr>
        <p:grpSpPr>
          <a:xfrm>
            <a:off x="9111909" y="1779755"/>
            <a:ext cx="956986" cy="580269"/>
            <a:chOff x="1927503" y="4569014"/>
            <a:chExt cx="921093" cy="580269"/>
          </a:xfrm>
        </p:grpSpPr>
        <p:sp>
          <p:nvSpPr>
            <p:cNvPr id="18" name="Freccia circolare in su 17">
              <a:extLst>
                <a:ext uri="{FF2B5EF4-FFF2-40B4-BE49-F238E27FC236}">
                  <a16:creationId xmlns:a16="http://schemas.microsoft.com/office/drawing/2014/main" id="{D12857F6-5294-C1FC-4847-29F7D07E0388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Freccia circolare in su 19">
              <a:extLst>
                <a:ext uri="{FF2B5EF4-FFF2-40B4-BE49-F238E27FC236}">
                  <a16:creationId xmlns:a16="http://schemas.microsoft.com/office/drawing/2014/main" id="{85EE14DD-1166-C40C-18A3-261EEFBB374D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/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𝒸𝓎𝒸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76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Loss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40575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08808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187761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67480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51599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09930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17804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2409381" y="4495181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F(x)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194879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194879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9075445" y="1243229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G(y)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70777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42276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577564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04176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0401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19149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88342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1217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060526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2706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39591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08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882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D25641-FE21-C27F-3E58-E07868CC04F3}"/>
              </a:ext>
            </a:extLst>
          </p:cNvPr>
          <p:cNvSpPr/>
          <p:nvPr/>
        </p:nvSpPr>
        <p:spPr>
          <a:xfrm>
            <a:off x="4389241" y="4287250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D7E7784-4E6C-226E-70AB-0D981F63326D}"/>
              </a:ext>
            </a:extLst>
          </p:cNvPr>
          <p:cNvCxnSpPr>
            <a:cxnSpLocks/>
            <a:stCxn id="14" idx="3"/>
            <a:endCxn id="23" idx="2"/>
          </p:cNvCxnSpPr>
          <p:nvPr/>
        </p:nvCxnSpPr>
        <p:spPr>
          <a:xfrm>
            <a:off x="3584885" y="3771540"/>
            <a:ext cx="804356" cy="533710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168574E7-DF85-5B5D-ADF1-698367A3DE49}"/>
              </a:ext>
            </a:extLst>
          </p:cNvPr>
          <p:cNvSpPr/>
          <p:nvPr/>
        </p:nvSpPr>
        <p:spPr>
          <a:xfrm>
            <a:off x="4840205" y="4285498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49ECC3C-5CEA-18FD-9ABF-D84C47AF7456}"/>
              </a:ext>
            </a:extLst>
          </p:cNvPr>
          <p:cNvSpPr/>
          <p:nvPr/>
        </p:nvSpPr>
        <p:spPr>
          <a:xfrm>
            <a:off x="5613799" y="3753539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73D0AE33-0EE4-D6E6-BBD8-06B56EE88576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425241" y="4303498"/>
            <a:ext cx="414964" cy="1752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81DEBABD-3544-F863-7D7D-8A9BF0C2F4BB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876205" y="3771539"/>
            <a:ext cx="737594" cy="531959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8641D614-7ECA-01F9-9A55-65BC7B7FC571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5649799" y="3771539"/>
            <a:ext cx="1618397" cy="93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curvo 85">
            <a:extLst>
              <a:ext uri="{FF2B5EF4-FFF2-40B4-BE49-F238E27FC236}">
                <a16:creationId xmlns:a16="http://schemas.microsoft.com/office/drawing/2014/main" id="{8A5B738C-BC1F-20A9-C968-67E52FECB338}"/>
              </a:ext>
            </a:extLst>
          </p:cNvPr>
          <p:cNvCxnSpPr>
            <a:cxnSpLocks/>
            <a:stCxn id="87" idx="2"/>
            <a:endCxn id="40" idx="3"/>
          </p:cNvCxnSpPr>
          <p:nvPr/>
        </p:nvCxnSpPr>
        <p:spPr>
          <a:xfrm rot="10800000" flipV="1">
            <a:off x="3168545" y="4685033"/>
            <a:ext cx="4501345" cy="1673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e 86">
            <a:extLst>
              <a:ext uri="{FF2B5EF4-FFF2-40B4-BE49-F238E27FC236}">
                <a16:creationId xmlns:a16="http://schemas.microsoft.com/office/drawing/2014/main" id="{C86D2E7B-4917-0C8D-B7FC-0AB78F849215}"/>
              </a:ext>
            </a:extLst>
          </p:cNvPr>
          <p:cNvSpPr/>
          <p:nvPr/>
        </p:nvSpPr>
        <p:spPr>
          <a:xfrm>
            <a:off x="7669889" y="4685032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9C212B29-CB16-359D-88C1-5E1E7F59DE94}"/>
              </a:ext>
            </a:extLst>
          </p:cNvPr>
          <p:cNvCxnSpPr>
            <a:cxnSpLocks/>
            <a:stCxn id="82" idx="6"/>
            <a:endCxn id="87" idx="6"/>
          </p:cNvCxnSpPr>
          <p:nvPr/>
        </p:nvCxnSpPr>
        <p:spPr>
          <a:xfrm flipH="1">
            <a:off x="7669890" y="3772471"/>
            <a:ext cx="57170" cy="912562"/>
          </a:xfrm>
          <a:prstGeom prst="curvedConnector3">
            <a:avLst>
              <a:gd name="adj1" fmla="val -799720"/>
            </a:avLst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e 91">
            <a:extLst>
              <a:ext uri="{FF2B5EF4-FFF2-40B4-BE49-F238E27FC236}">
                <a16:creationId xmlns:a16="http://schemas.microsoft.com/office/drawing/2014/main" id="{259E0570-C67B-E027-8BA9-3D90630280CE}"/>
              </a:ext>
            </a:extLst>
          </p:cNvPr>
          <p:cNvSpPr/>
          <p:nvPr/>
        </p:nvSpPr>
        <p:spPr>
          <a:xfrm>
            <a:off x="7254925" y="2000775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3" name="Connettore curvo 92">
            <a:extLst>
              <a:ext uri="{FF2B5EF4-FFF2-40B4-BE49-F238E27FC236}">
                <a16:creationId xmlns:a16="http://schemas.microsoft.com/office/drawing/2014/main" id="{38B64582-F602-1874-4493-AB1F3CD4E996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6348019" y="2018775"/>
            <a:ext cx="906906" cy="60562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4F491D6E-ACA5-12F3-3DCA-A718221FE0DC}"/>
              </a:ext>
            </a:extLst>
          </p:cNvPr>
          <p:cNvSpPr/>
          <p:nvPr/>
        </p:nvSpPr>
        <p:spPr>
          <a:xfrm>
            <a:off x="7705889" y="1999023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9D036DF0-7FA3-351E-1895-B92C865B3C98}"/>
              </a:ext>
            </a:extLst>
          </p:cNvPr>
          <p:cNvSpPr/>
          <p:nvPr/>
        </p:nvSpPr>
        <p:spPr>
          <a:xfrm>
            <a:off x="6312019" y="2606398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B23084C1-4C23-DFE9-D016-9DAD873517CA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7290925" y="2017023"/>
            <a:ext cx="414964" cy="175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curvo 96">
            <a:extLst>
              <a:ext uri="{FF2B5EF4-FFF2-40B4-BE49-F238E27FC236}">
                <a16:creationId xmlns:a16="http://schemas.microsoft.com/office/drawing/2014/main" id="{1D6F16AD-C823-E688-E7A7-F561E6D1F9BD}"/>
              </a:ext>
            </a:extLst>
          </p:cNvPr>
          <p:cNvCxnSpPr>
            <a:cxnSpLocks/>
            <a:stCxn id="94" idx="6"/>
            <a:endCxn id="146" idx="1"/>
          </p:cNvCxnSpPr>
          <p:nvPr/>
        </p:nvCxnSpPr>
        <p:spPr>
          <a:xfrm>
            <a:off x="7741889" y="2017023"/>
            <a:ext cx="969481" cy="61536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A72CD17-123F-67FF-8238-57A33E26CAD7}"/>
              </a:ext>
            </a:extLst>
          </p:cNvPr>
          <p:cNvCxnSpPr>
            <a:cxnSpLocks/>
            <a:stCxn id="95" idx="2"/>
            <a:endCxn id="69" idx="6"/>
          </p:cNvCxnSpPr>
          <p:nvPr/>
        </p:nvCxnSpPr>
        <p:spPr>
          <a:xfrm rot="10800000" flipV="1">
            <a:off x="4844935" y="2624398"/>
            <a:ext cx="1467085" cy="201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e 119">
            <a:extLst>
              <a:ext uri="{FF2B5EF4-FFF2-40B4-BE49-F238E27FC236}">
                <a16:creationId xmlns:a16="http://schemas.microsoft.com/office/drawing/2014/main" id="{EB1D12D0-E578-23B4-89E0-B8E033F92C82}"/>
              </a:ext>
            </a:extLst>
          </p:cNvPr>
          <p:cNvSpPr/>
          <p:nvPr/>
        </p:nvSpPr>
        <p:spPr>
          <a:xfrm>
            <a:off x="4385732" y="1446374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1" name="Connettore curvo 120">
            <a:extLst>
              <a:ext uri="{FF2B5EF4-FFF2-40B4-BE49-F238E27FC236}">
                <a16:creationId xmlns:a16="http://schemas.microsoft.com/office/drawing/2014/main" id="{05DCAEA5-B9A6-212D-F5AC-5DCFF06D7D45}"/>
              </a:ext>
            </a:extLst>
          </p:cNvPr>
          <p:cNvCxnSpPr>
            <a:cxnSpLocks/>
            <a:stCxn id="72" idx="2"/>
            <a:endCxn id="120" idx="2"/>
          </p:cNvCxnSpPr>
          <p:nvPr/>
        </p:nvCxnSpPr>
        <p:spPr>
          <a:xfrm rot="10800000">
            <a:off x="4385732" y="1446375"/>
            <a:ext cx="6680" cy="1178322"/>
          </a:xfrm>
          <a:prstGeom prst="curvedConnector3">
            <a:avLst>
              <a:gd name="adj1" fmla="val 811762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curvo 121">
            <a:extLst>
              <a:ext uri="{FF2B5EF4-FFF2-40B4-BE49-F238E27FC236}">
                <a16:creationId xmlns:a16="http://schemas.microsoft.com/office/drawing/2014/main" id="{F807C676-F776-3EE6-BFA5-ABCA6F364400}"/>
              </a:ext>
            </a:extLst>
          </p:cNvPr>
          <p:cNvCxnSpPr>
            <a:cxnSpLocks/>
            <a:stCxn id="120" idx="6"/>
            <a:endCxn id="136" idx="1"/>
          </p:cNvCxnSpPr>
          <p:nvPr/>
        </p:nvCxnSpPr>
        <p:spPr>
          <a:xfrm>
            <a:off x="4385733" y="1446375"/>
            <a:ext cx="4689712" cy="344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/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83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34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E3DAA-0488-AA65-4F53-719D1F5FB145}"/>
              </a:ext>
            </a:extLst>
          </p:cNvPr>
          <p:cNvSpPr txBox="1"/>
          <p:nvPr/>
        </p:nvSpPr>
        <p:spPr>
          <a:xfrm>
            <a:off x="570271" y="943897"/>
            <a:ext cx="1079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architecture is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based 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that of </a:t>
            </a:r>
            <a:r>
              <a:rPr lang="en-GB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the addition of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few modifications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improve the effectiveness of domain translation, trying to obtain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realistic images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 the ones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48D01-0C1A-C1BD-0C98-072F24B59A21}"/>
              </a:ext>
            </a:extLst>
          </p:cNvPr>
          <p:cNvSpPr txBox="1"/>
          <p:nvPr/>
        </p:nvSpPr>
        <p:spPr>
          <a:xfrm>
            <a:off x="1602658" y="23794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48C665-A8B7-1684-9AC2-FBB8FABFD14F}"/>
              </a:ext>
            </a:extLst>
          </p:cNvPr>
          <p:cNvSpPr txBox="1"/>
          <p:nvPr/>
        </p:nvSpPr>
        <p:spPr>
          <a:xfrm>
            <a:off x="7929716" y="237940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7E858C-D36E-7389-33BC-827DFA7A77B5}"/>
              </a:ext>
            </a:extLst>
          </p:cNvPr>
          <p:cNvSpPr txBox="1"/>
          <p:nvPr/>
        </p:nvSpPr>
        <p:spPr>
          <a:xfrm>
            <a:off x="715338" y="2776766"/>
            <a:ext cx="4316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Pixel-wise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Least square adversarial loss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LSGAN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18DD77-2E74-F77F-923F-897B131F73EA}"/>
              </a:ext>
            </a:extLst>
          </p:cNvPr>
          <p:cNvSpPr txBox="1"/>
          <p:nvPr/>
        </p:nvSpPr>
        <p:spPr>
          <a:xfrm>
            <a:off x="6658938" y="2776766"/>
            <a:ext cx="4168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(RDNBs)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Wasserstein adversarial loss with gradient penalty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WGAN-GP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4297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6654352" y="1309807"/>
            <a:ext cx="533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 (RDNB)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303B69B-4290-9E33-5806-4934AA807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9" r="1529"/>
          <a:stretch/>
        </p:blipFill>
        <p:spPr>
          <a:xfrm>
            <a:off x="6597202" y="3854371"/>
            <a:ext cx="4821685" cy="2042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0CA9D5-0CE8-1AAC-0583-4153B71E7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" t="31225" r="63936" b="13181"/>
          <a:stretch/>
        </p:blipFill>
        <p:spPr>
          <a:xfrm>
            <a:off x="6597202" y="1797803"/>
            <a:ext cx="3775587" cy="16311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6F6076B-7272-C45F-B80F-13CC21FC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5" y="3973918"/>
            <a:ext cx="2930529" cy="11770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5524B9-811B-E9CD-B2DA-EC821FBB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5" y="1917482"/>
            <a:ext cx="5279646" cy="12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E4DD6D-1360-15FB-1074-4B9783B9B877}"/>
              </a:ext>
            </a:extLst>
          </p:cNvPr>
          <p:cNvSpPr txBox="1"/>
          <p:nvPr/>
        </p:nvSpPr>
        <p:spPr>
          <a:xfrm>
            <a:off x="624346" y="3604586"/>
            <a:ext cx="441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Resnet Block (</a:t>
            </a:r>
            <a:r>
              <a:rPr lang="en-GB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00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Rettangolo con angoli arrotondati 1178">
            <a:extLst>
              <a:ext uri="{FF2B5EF4-FFF2-40B4-BE49-F238E27FC236}">
                <a16:creationId xmlns:a16="http://schemas.microsoft.com/office/drawing/2014/main" id="{127B5AFC-D22A-B901-D662-F0A60CE78555}"/>
              </a:ext>
            </a:extLst>
          </p:cNvPr>
          <p:cNvSpPr/>
          <p:nvPr/>
        </p:nvSpPr>
        <p:spPr>
          <a:xfrm>
            <a:off x="393290" y="1618448"/>
            <a:ext cx="10728523" cy="4342085"/>
          </a:xfrm>
          <a:prstGeom prst="roundRect">
            <a:avLst/>
          </a:prstGeom>
          <a:solidFill>
            <a:srgbClr val="7030A0">
              <a:alpha val="19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4" name="Rettangolo con angoli arrotondati 1163">
            <a:extLst>
              <a:ext uri="{FF2B5EF4-FFF2-40B4-BE49-F238E27FC236}">
                <a16:creationId xmlns:a16="http://schemas.microsoft.com/office/drawing/2014/main" id="{283B9063-CDE7-9EC3-D113-C5C80A6C3ADB}"/>
              </a:ext>
            </a:extLst>
          </p:cNvPr>
          <p:cNvSpPr/>
          <p:nvPr/>
        </p:nvSpPr>
        <p:spPr>
          <a:xfrm>
            <a:off x="558823" y="1896287"/>
            <a:ext cx="4259719" cy="277644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1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558823" y="850738"/>
            <a:ext cx="618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0F1BC2-0DD4-BA13-F930-FE6D1C732CA7}"/>
              </a:ext>
            </a:extLst>
          </p:cNvPr>
          <p:cNvSpPr txBox="1"/>
          <p:nvPr/>
        </p:nvSpPr>
        <p:spPr>
          <a:xfrm>
            <a:off x="738535" y="2031259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F06DB3-7B2D-F204-984F-4FACB29D4296}"/>
              </a:ext>
            </a:extLst>
          </p:cNvPr>
          <p:cNvSpPr txBox="1"/>
          <p:nvPr/>
        </p:nvSpPr>
        <p:spPr>
          <a:xfrm>
            <a:off x="2113816" y="202875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AA0F2C5-1EF1-38AB-192A-519B9F8FEE47}"/>
              </a:ext>
            </a:extLst>
          </p:cNvPr>
          <p:cNvSpPr/>
          <p:nvPr/>
        </p:nvSpPr>
        <p:spPr>
          <a:xfrm>
            <a:off x="1415855" y="3607745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Pixel-wise Loss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D955957-63ED-04F5-4DA6-E4628A6A736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306159" y="2369813"/>
            <a:ext cx="1122521" cy="123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31225AA-D01F-74E3-BB98-02A0D81B489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28680" y="2367308"/>
            <a:ext cx="920410" cy="124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E57B330-5970-1ECD-D111-459EBB5FE09C}"/>
              </a:ext>
            </a:extLst>
          </p:cNvPr>
          <p:cNvSpPr txBox="1"/>
          <p:nvPr/>
        </p:nvSpPr>
        <p:spPr>
          <a:xfrm>
            <a:off x="6919936" y="202886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4A4A16-CC44-6087-A46C-19F433F63EC6}"/>
              </a:ext>
            </a:extLst>
          </p:cNvPr>
          <p:cNvSpPr txBox="1"/>
          <p:nvPr/>
        </p:nvSpPr>
        <p:spPr>
          <a:xfrm>
            <a:off x="8137020" y="201259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E041549-F923-59EC-1EDE-E2FBF5E83385}"/>
              </a:ext>
            </a:extLst>
          </p:cNvPr>
          <p:cNvSpPr/>
          <p:nvPr/>
        </p:nvSpPr>
        <p:spPr>
          <a:xfrm>
            <a:off x="4605188" y="5106098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Perceptual Loss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8BA1C0E-5D4C-69AE-1A10-85FCF601379F}"/>
              </a:ext>
            </a:extLst>
          </p:cNvPr>
          <p:cNvSpPr/>
          <p:nvPr/>
        </p:nvSpPr>
        <p:spPr>
          <a:xfrm>
            <a:off x="7497177" y="4313389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Feature Loss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A377F2E2-186B-D76E-8F66-EDF424E78227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7479323" y="2367420"/>
            <a:ext cx="8237" cy="75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9F5AA31-8CE8-2C92-FFDB-04B9D0CD94ED}"/>
              </a:ext>
            </a:extLst>
          </p:cNvPr>
          <p:cNvCxnSpPr>
            <a:cxnSpLocks/>
            <a:stCxn id="27" idx="2"/>
            <a:endCxn id="52" idx="0"/>
          </p:cNvCxnSpPr>
          <p:nvPr/>
        </p:nvCxnSpPr>
        <p:spPr>
          <a:xfrm>
            <a:off x="9372294" y="2351148"/>
            <a:ext cx="0" cy="78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7DA0346-1DFE-E9A7-E3E2-41D28B8E736E}"/>
              </a:ext>
            </a:extLst>
          </p:cNvPr>
          <p:cNvSpPr/>
          <p:nvPr/>
        </p:nvSpPr>
        <p:spPr>
          <a:xfrm>
            <a:off x="6936772" y="3120318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23D5704-52FF-180F-1231-E276663E6C6D}"/>
              </a:ext>
            </a:extLst>
          </p:cNvPr>
          <p:cNvSpPr/>
          <p:nvPr/>
        </p:nvSpPr>
        <p:spPr>
          <a:xfrm>
            <a:off x="8829743" y="3138426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6116CBE-FD64-B364-2B5A-4DA6B651923A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7479323" y="3656176"/>
            <a:ext cx="1030679" cy="65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5840E522-EE5A-E08C-8E6D-05C831FF6DF0}"/>
              </a:ext>
            </a:extLst>
          </p:cNvPr>
          <p:cNvCxnSpPr>
            <a:cxnSpLocks/>
            <a:stCxn id="52" idx="2"/>
            <a:endCxn id="36" idx="0"/>
          </p:cNvCxnSpPr>
          <p:nvPr/>
        </p:nvCxnSpPr>
        <p:spPr>
          <a:xfrm flipH="1">
            <a:off x="8510002" y="3674284"/>
            <a:ext cx="862292" cy="639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Connettore 2 1149">
            <a:extLst>
              <a:ext uri="{FF2B5EF4-FFF2-40B4-BE49-F238E27FC236}">
                <a16:creationId xmlns:a16="http://schemas.microsoft.com/office/drawing/2014/main" id="{D918C7DD-93C3-0226-1143-1579ED51B4EC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2428680" y="4143603"/>
            <a:ext cx="3189333" cy="9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Connettore 2 1152">
            <a:extLst>
              <a:ext uri="{FF2B5EF4-FFF2-40B4-BE49-F238E27FC236}">
                <a16:creationId xmlns:a16="http://schemas.microsoft.com/office/drawing/2014/main" id="{4F56A6D6-FE4D-927F-7AF5-FCEC81FC8D88}"/>
              </a:ext>
            </a:extLst>
          </p:cNvPr>
          <p:cNvCxnSpPr>
            <a:cxnSpLocks/>
            <a:stCxn id="36" idx="1"/>
            <a:endCxn id="31" idx="0"/>
          </p:cNvCxnSpPr>
          <p:nvPr/>
        </p:nvCxnSpPr>
        <p:spPr>
          <a:xfrm flipH="1">
            <a:off x="5618013" y="4581318"/>
            <a:ext cx="1879164" cy="52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CasellaDiTesto 1164">
            <a:extLst>
              <a:ext uri="{FF2B5EF4-FFF2-40B4-BE49-F238E27FC236}">
                <a16:creationId xmlns:a16="http://schemas.microsoft.com/office/drawing/2014/main" id="{B66A72A9-AC85-3C4B-8963-D808B395CDE9}"/>
              </a:ext>
            </a:extLst>
          </p:cNvPr>
          <p:cNvSpPr txBox="1"/>
          <p:nvPr/>
        </p:nvSpPr>
        <p:spPr>
          <a:xfrm>
            <a:off x="3523181" y="164820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sz="1200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0" name="CasellaDiTesto 1179">
            <a:extLst>
              <a:ext uri="{FF2B5EF4-FFF2-40B4-BE49-F238E27FC236}">
                <a16:creationId xmlns:a16="http://schemas.microsoft.com/office/drawing/2014/main" id="{7B6C140B-D007-7421-DAB2-B5C5C5A7B676}"/>
              </a:ext>
            </a:extLst>
          </p:cNvPr>
          <p:cNvSpPr txBox="1"/>
          <p:nvPr/>
        </p:nvSpPr>
        <p:spPr>
          <a:xfrm>
            <a:off x="9522827" y="1356838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sz="1200" dirty="0">
              <a:solidFill>
                <a:srgbClr val="7030A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0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45875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CA06F4A-F520-4D4B-D392-D00D5392CD2C}"/>
              </a:ext>
            </a:extLst>
          </p:cNvPr>
          <p:cNvSpPr txBox="1"/>
          <p:nvPr/>
        </p:nvSpPr>
        <p:spPr>
          <a:xfrm>
            <a:off x="948267" y="1124373"/>
            <a:ext cx="669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Classifier, unable to replicate results due to unknown sampling strategy.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Dataset FER2013 filtered with other strategies. 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Strategies?</a:t>
            </a:r>
          </a:p>
        </p:txBody>
      </p:sp>
    </p:spTree>
    <p:extLst>
      <p:ext uri="{BB962C8B-B14F-4D97-AF65-F5344CB8AC3E}">
        <p14:creationId xmlns:p14="http://schemas.microsoft.com/office/powerpoint/2010/main" val="4237574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CA06F4A-F520-4D4B-D392-D00D5392CD2C}"/>
              </a:ext>
            </a:extLst>
          </p:cNvPr>
          <p:cNvSpPr txBox="1"/>
          <p:nvPr/>
        </p:nvSpPr>
        <p:spPr>
          <a:xfrm>
            <a:off x="948267" y="1124373"/>
            <a:ext cx="669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Classifier, unable to replicate results due to unknown sampling strategy.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Dataset FER2013 filtered with other strategies. 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Strategies?</a:t>
            </a:r>
          </a:p>
        </p:txBody>
      </p:sp>
    </p:spTree>
    <p:extLst>
      <p:ext uri="{BB962C8B-B14F-4D97-AF65-F5344CB8AC3E}">
        <p14:creationId xmlns:p14="http://schemas.microsoft.com/office/powerpoint/2010/main" val="223925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Deep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IMAGE-TO-IMAGE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 for unbalanced datasets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 translation techniques can be exploited to generate samples of a poorly represented class starting from a well represented one. 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 is an example of a dataset with such unbalance, the Disgust class has 547 samples while the Neutral class 6198.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2D8BC5-25E2-82E3-8D85-FA3B1AC8AC0F}"/>
              </a:ext>
            </a:extLst>
          </p:cNvPr>
          <p:cNvSpPr txBox="1"/>
          <p:nvPr/>
        </p:nvSpPr>
        <p:spPr>
          <a:xfrm>
            <a:off x="678288" y="326838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38D6F8-0FEF-1AD9-0DEA-27EB02E3785C}"/>
              </a:ext>
            </a:extLst>
          </p:cNvPr>
          <p:cNvSpPr txBox="1"/>
          <p:nvPr/>
        </p:nvSpPr>
        <p:spPr>
          <a:xfrm>
            <a:off x="1763377" y="2920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D21D33-52ED-A34C-B3CD-75120D996A64}"/>
              </a:ext>
            </a:extLst>
          </p:cNvPr>
          <p:cNvSpPr txBox="1"/>
          <p:nvPr/>
        </p:nvSpPr>
        <p:spPr>
          <a:xfrm>
            <a:off x="7601341" y="316909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7FCF5FD4-B379-983E-EB46-03C577CB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41968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AB01CE3-FB4A-54AE-7779-41F4E472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51912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83EB69A-A82B-0C85-395F-203DB34D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9329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93EEF49-9359-577B-B50B-C8865049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370584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8D8D14B5-0101-A853-432B-11DA9A96B402}"/>
              </a:ext>
            </a:extLst>
          </p:cNvPr>
          <p:cNvSpPr/>
          <p:nvPr/>
        </p:nvSpPr>
        <p:spPr>
          <a:xfrm>
            <a:off x="4459049" y="4291825"/>
            <a:ext cx="2450755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B0A5A24-56C5-5F6E-5929-CFC361B534CD}"/>
              </a:ext>
            </a:extLst>
          </p:cNvPr>
          <p:cNvSpPr txBox="1"/>
          <p:nvPr/>
        </p:nvSpPr>
        <p:spPr>
          <a:xfrm>
            <a:off x="2580027" y="3276728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1BD52313-8B17-A37A-DC01-3D258D19960A}"/>
              </a:ext>
            </a:extLst>
          </p:cNvPr>
          <p:cNvSpPr/>
          <p:nvPr/>
        </p:nvSpPr>
        <p:spPr>
          <a:xfrm>
            <a:off x="3735646" y="3729311"/>
            <a:ext cx="663389" cy="1941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1105F9EE-F6DE-ABDC-CB95-20F9C4DE657A}"/>
              </a:ext>
            </a:extLst>
          </p:cNvPr>
          <p:cNvSpPr/>
          <p:nvPr/>
        </p:nvSpPr>
        <p:spPr>
          <a:xfrm>
            <a:off x="7022705" y="3710996"/>
            <a:ext cx="663389" cy="1964598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3E5225B5-0C7A-B5A3-47EC-251ECE1B3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521026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B375E96-7C27-B9EA-FB65-CD28EA537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366906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02648C7-B999-3A45-4445-9E69C4B8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1939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89550ABE-3D82-891C-ECDD-17B94E516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70107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674852-C510-15C3-5B7E-6C5011EF6BED}"/>
              </a:ext>
            </a:extLst>
          </p:cNvPr>
          <p:cNvSpPr txBox="1"/>
          <p:nvPr/>
        </p:nvSpPr>
        <p:spPr>
          <a:xfrm>
            <a:off x="7792259" y="279931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C8952E4-820E-8FC0-F53B-9DFA791EBB6E}"/>
              </a:ext>
            </a:extLst>
          </p:cNvPr>
          <p:cNvSpPr txBox="1"/>
          <p:nvPr/>
        </p:nvSpPr>
        <p:spPr>
          <a:xfrm>
            <a:off x="9374363" y="31881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5B57679C-4FAF-EA38-E575-0ED5ED15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417986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84678877-4090-BCC4-4BE8-54F931CB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517424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9C886AC6-0ACE-276F-7299-282AF06C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467633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27437469-E311-47C5-7D2C-24B5A9736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368888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73E84C2-BCD6-3B3D-5EDD-F00023A96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54C92820-398F-E677-92DF-D8A3D9D87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2174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2AF0996-9C0A-06F9-D00E-03794A0E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02E062D3-96F0-90D6-1427-C315FBBF1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0DF49A6A-C853-5B9F-7079-79D4D6F87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F32B0CB9-C420-CDDD-DBDB-15D41360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2235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F84D8200-4B38-C8EA-13A6-2817B2ED0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A26A1F7-480E-4F2C-5E5D-3D667ED8A4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3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Contributions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Replicate the experiment of [Zhu2018] consisting in augmenting FER2013 using a GAN-based Image-to-Image translation model called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described in [Zhu2017].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Analyse FER2013 dataset to improve its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the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generative model proposed by [Zhang2020] that is the Enhanced version of the model proposed in [Zhu2017].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 the performances of the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model, trained with different strategies, in the task of augmenting FER2013.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EF8A2C-BC70-23A9-5329-AD9F5341FE6A}"/>
              </a:ext>
            </a:extLst>
          </p:cNvPr>
          <p:cNvSpPr txBox="1"/>
          <p:nvPr/>
        </p:nvSpPr>
        <p:spPr>
          <a:xfrm>
            <a:off x="624349" y="5555096"/>
            <a:ext cx="106648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[Zhu2017]: Zhu et al., Unpaired Image-to-Image Translation using Cycle-Consistent Adversarial Networks</a:t>
            </a:r>
          </a:p>
          <a:p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[Zhu2018]: Zhu et al., Emotion Classification with Data Augmentation Using Generative Adversarial Networks</a:t>
            </a:r>
          </a:p>
          <a:p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[Zhang2020]: Zhang and Zhou, </a:t>
            </a:r>
            <a:r>
              <a:rPr lang="en-GB" sz="1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Enhanced Cycle-Consistent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61997892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858</Words>
  <Application>Microsoft Office PowerPoint</Application>
  <PresentationFormat>Widescreen</PresentationFormat>
  <Paragraphs>224</Paragraphs>
  <Slides>23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2" baseType="lpstr">
      <vt:lpstr>Arial</vt:lpstr>
      <vt:lpstr>Calibri</vt:lpstr>
      <vt:lpstr>Cambria Math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Francesco Azzoni</cp:lastModifiedBy>
  <cp:revision>7</cp:revision>
  <dcterms:created xsi:type="dcterms:W3CDTF">2022-09-24T08:50:28Z</dcterms:created>
  <dcterms:modified xsi:type="dcterms:W3CDTF">2022-09-25T16:20:13Z</dcterms:modified>
</cp:coreProperties>
</file>